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handoutMasterIdLst>
    <p:handoutMasterId r:id="rId32"/>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3"/>
    </p:embeddedFont>
    <p:embeddedFont>
      <p:font typeface="lmroman10-italic" panose="00000500000000000000" pitchFamily="50" charset="0"/>
      <p:italic r:id="rId34"/>
    </p:embeddedFont>
    <p:embeddedFont>
      <p:font typeface="Roboto Slab Regular" pitchFamily="2" charset="0"/>
      <p:regular r:id="rId35"/>
    </p:embeddedFont>
    <p:embeddedFont>
      <p:font typeface="Source Code Pro" panose="020B0604020202020204" charset="0"/>
      <p:regular r:id="rId36"/>
      <p:bold r:id="rId37"/>
      <p:italic r:id="rId38"/>
      <p:boldItalic r:id="rId39"/>
    </p:embeddedFont>
    <p:embeddedFont>
      <p:font typeface="Source Code Pro Light" panose="020B0604020202020204"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142" d="100"/>
          <a:sy n="142" d="100"/>
        </p:scale>
        <p:origin x="138" y="126"/>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18-May-20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a:t>
            </a:r>
          </a:p>
        </p:txBody>
      </p:sp>
    </p:spTree>
    <p:extLst>
      <p:ext uri="{BB962C8B-B14F-4D97-AF65-F5344CB8AC3E}">
        <p14:creationId xmlns:p14="http://schemas.microsoft.com/office/powerpoint/2010/main" val="677192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8.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8.mp4"/><Relationship Id="rId11" Type="http://schemas.openxmlformats.org/officeDocument/2006/relationships/image" Target="../media/image33.png"/><Relationship Id="rId5" Type="http://schemas.microsoft.com/office/2007/relationships/media" Target="../media/media8.mp4"/><Relationship Id="rId10" Type="http://schemas.openxmlformats.org/officeDocument/2006/relationships/image" Target="../media/image34.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10.mp4"/><Relationship Id="rId7" Type="http://schemas.openxmlformats.org/officeDocument/2006/relationships/slideLayout" Target="../slideLayouts/slideLayout12.xml"/><Relationship Id="rId12" Type="http://schemas.openxmlformats.org/officeDocument/2006/relationships/image" Target="../media/image40.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9.png"/><Relationship Id="rId5" Type="http://schemas.microsoft.com/office/2007/relationships/media" Target="../media/media11.mp4"/><Relationship Id="rId10" Type="http://schemas.openxmlformats.org/officeDocument/2006/relationships/image" Target="../media/image38.png"/><Relationship Id="rId4" Type="http://schemas.openxmlformats.org/officeDocument/2006/relationships/video" Target="../media/media10.mp4"/><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27327" y="259066"/>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000" dirty="0"/>
              <a:t>Imitation Learning over Heterogeneous Agents with Restraining Bolts</a:t>
            </a:r>
            <a:endParaRPr sz="50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mc:Choice xmlns:a14="http://schemas.microsoft.com/office/drawing/2010/main"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299580" y="2610269"/>
            <a:ext cx="4877614"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299579" y="3223179"/>
            <a:ext cx="4877614" cy="830997"/>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
        <p:nvSpPr>
          <p:cNvPr id="5" name="Прямоугольник 4">
            <a:extLst>
              <a:ext uri="{FF2B5EF4-FFF2-40B4-BE49-F238E27FC236}">
                <a16:creationId xmlns:a16="http://schemas.microsoft.com/office/drawing/2014/main" id="{486519E7-3F27-40B7-82FE-C19D23EA6DC3}"/>
              </a:ext>
            </a:extLst>
          </p:cNvPr>
          <p:cNvSpPr/>
          <p:nvPr/>
        </p:nvSpPr>
        <p:spPr>
          <a:xfrm>
            <a:off x="299579" y="4020755"/>
            <a:ext cx="4877613"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Thirdly, the technique has been implemented in a reliable software framework, </a:t>
            </a:r>
            <a:r>
              <a:rPr lang="en-US" sz="1200" dirty="0" err="1">
                <a:solidFill>
                  <a:schemeClr val="bg1"/>
                </a:solidFill>
                <a:latin typeface="Source Code Pro" panose="020B0604020202020204" charset="0"/>
                <a:ea typeface="Source Code Pro" panose="020B0604020202020204" charset="0"/>
              </a:rPr>
              <a:t>LearnLib</a:t>
            </a:r>
            <a:r>
              <a:rPr lang="en-US" sz="1200" dirty="0">
                <a:solidFill>
                  <a:schemeClr val="bg1"/>
                </a:solidFill>
                <a:latin typeface="Source Code Pro" panose="020B0604020202020204" charset="0"/>
                <a:ea typeface="Source Code Pro" panose="020B0604020202020204" charset="0"/>
              </a:rPr>
              <a:t>, actively tested and maintained.</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2">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Rectangle 40">
            <a:extLst>
              <a:ext uri="{FF2B5EF4-FFF2-40B4-BE49-F238E27FC236}">
                <a16:creationId xmlns:a16="http://schemas.microsoft.com/office/drawing/2014/main" id="{017A796F-585E-4229-8BE1-6B5168722521}"/>
              </a:ext>
            </a:extLst>
          </p:cNvPr>
          <p:cNvSpPr/>
          <p:nvPr/>
        </p:nvSpPr>
        <p:spPr>
          <a:xfrm>
            <a:off x="2130539" y="4179015"/>
            <a:ext cx="2851005" cy="646331"/>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cs typeface="Arial" panose="020B0604020202020204" pitchFamily="34" charset="0"/>
              </a:rPr>
              <a:t>&lt;(!c0 &amp; !c1 &amp; !c2)* ; c0 ; (!c0 &amp; !c1 &amp; !c2) * ; c1 ; (!c0 &amp; !c1 &amp; !c2) * ; c2 &gt;</a:t>
            </a:r>
            <a:r>
              <a:rPr lang="en-US" sz="1200" dirty="0" err="1">
                <a:solidFill>
                  <a:schemeClr val="bg1"/>
                </a:solidFill>
                <a:latin typeface="Source Code Pro" panose="020B0604020202020204" charset="0"/>
                <a:ea typeface="Source Code Pro" panose="020B0604020202020204" charset="0"/>
                <a:cs typeface="Arial" panose="020B0604020202020204" pitchFamily="34" charset="0"/>
              </a:rPr>
              <a:t>tt</a:t>
            </a:r>
            <a:endParaRPr lang="en-US" sz="1200" dirty="0">
              <a:solidFill>
                <a:schemeClr val="bg1"/>
              </a:solidFill>
              <a:latin typeface="Source Code Pro" panose="020B0604020202020204" charset="0"/>
              <a:ea typeface="Source Code Pro" panose="020B060402020202020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2" name="Google Shape;669;p31">
                <a:extLst>
                  <a:ext uri="{FF2B5EF4-FFF2-40B4-BE49-F238E27FC236}">
                    <a16:creationId xmlns:a16="http://schemas.microsoft.com/office/drawing/2014/main" id="{95CA9360-8801-4B0B-8531-6195D9455B31}"/>
                  </a:ext>
                </a:extLst>
              </p:cNvPr>
              <p:cNvSpPr txBox="1">
                <a:spLocks/>
              </p:cNvSpPr>
              <p:nvPr/>
            </p:nvSpPr>
            <p:spPr>
              <a:xfrm>
                <a:off x="-310845"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14:m>
                  <m:oMathPara xmlns:m="http://schemas.openxmlformats.org/officeDocument/2006/math">
                    <m:oMathParaPr>
                      <m:jc m:val="centerGroup"/>
                    </m:oMathParaPr>
                    <m:oMath xmlns:m="http://schemas.openxmlformats.org/officeDocument/2006/math">
                      <m:r>
                        <m:rPr>
                          <m:nor/>
                        </m:rPr>
                        <a:rPr lang="en-US" sz="2400" b="0" i="0" smtClean="0">
                          <a:solidFill>
                            <a:srgbClr val="F3F3F3"/>
                          </a:solidFill>
                          <a:latin typeface="Teko" panose="020B0604020202020204" charset="0"/>
                          <a:ea typeface="Teko"/>
                          <a:cs typeface="Teko" panose="020B0604020202020204" charset="0"/>
                          <a:sym typeface="Teko"/>
                        </a:rPr>
                        <m:t>LD</m:t>
                      </m:r>
                      <m:sSub>
                        <m:sSubPr>
                          <m:ctrlPr>
                            <a:rPr lang="en-US" sz="2400" b="0" i="1" smtClean="0">
                              <a:solidFill>
                                <a:srgbClr val="F3F3F3"/>
                              </a:solidFill>
                              <a:latin typeface="Cambria Math" panose="02040503050406030204" pitchFamily="18" charset="0"/>
                              <a:ea typeface="Teko"/>
                              <a:cs typeface="Teko"/>
                              <a:sym typeface="Teko"/>
                            </a:rPr>
                          </m:ctrlPr>
                        </m:sSubPr>
                        <m:e>
                          <m:r>
                            <m:rPr>
                              <m:nor/>
                            </m:rPr>
                            <a:rPr lang="en-US" sz="2400" b="0" i="0" smtClean="0">
                              <a:solidFill>
                                <a:srgbClr val="F3F3F3"/>
                              </a:solidFill>
                              <a:latin typeface="Teko" panose="020B0604020202020204" charset="0"/>
                              <a:ea typeface="Teko"/>
                              <a:cs typeface="Teko" panose="020B0604020202020204" charset="0"/>
                              <a:sym typeface="Teko"/>
                            </a:rPr>
                            <m:t>L</m:t>
                          </m:r>
                        </m:e>
                        <m:sub>
                          <m:r>
                            <m:rPr>
                              <m:nor/>
                            </m:rPr>
                            <a:rPr lang="en-US" sz="2400" b="0" i="0" smtClean="0">
                              <a:solidFill>
                                <a:srgbClr val="F3F3F3"/>
                              </a:solidFill>
                              <a:latin typeface="Teko" panose="020B0604020202020204" charset="0"/>
                              <a:ea typeface="Teko"/>
                              <a:cs typeface="Teko" panose="020B0604020202020204" charset="0"/>
                              <a:sym typeface="Teko"/>
                            </a:rPr>
                            <m:t>f</m:t>
                          </m:r>
                        </m:sub>
                      </m:sSub>
                    </m:oMath>
                  </m:oMathPara>
                </a14:m>
                <a:endParaRPr lang="en-US" sz="2400" dirty="0">
                  <a:solidFill>
                    <a:srgbClr val="F3F3F3"/>
                  </a:solidFill>
                  <a:latin typeface="Teko" panose="020B0604020202020204" charset="0"/>
                  <a:ea typeface="Teko"/>
                  <a:cs typeface="Teko" panose="020B0604020202020204" charset="0"/>
                  <a:sym typeface="Teko"/>
                </a:endParaRPr>
              </a:p>
            </p:txBody>
          </p:sp>
        </mc:Choice>
        <mc:Fallback xmlns="">
          <p:sp>
            <p:nvSpPr>
              <p:cNvPr id="42" name="Google Shape;669;p31">
                <a:extLst>
                  <a:ext uri="{FF2B5EF4-FFF2-40B4-BE49-F238E27FC236}">
                    <a16:creationId xmlns:a16="http://schemas.microsoft.com/office/drawing/2014/main" id="{95CA9360-8801-4B0B-8531-6195D9455B31}"/>
                  </a:ext>
                </a:extLst>
              </p:cNvPr>
              <p:cNvSpPr txBox="1">
                <a:spLocks noRot="1" noChangeAspect="1" noMove="1" noResize="1" noEditPoints="1" noAdjustHandles="1" noChangeArrowheads="1" noChangeShapeType="1" noTextEdit="1"/>
              </p:cNvSpPr>
              <p:nvPr/>
            </p:nvSpPr>
            <p:spPr>
              <a:xfrm>
                <a:off x="-310845" y="4154849"/>
                <a:ext cx="2328864" cy="644700"/>
              </a:xfrm>
              <a:prstGeom prst="rect">
                <a:avLst/>
              </a:prstGeom>
              <a:blipFill>
                <a:blip r:embed="rId3"/>
                <a:stretch>
                  <a:fillRect/>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341320"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4"/>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5"/>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6734"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9">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9">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9">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2191</Words>
  <Application>Microsoft Office PowerPoint</Application>
  <PresentationFormat>On-screen Show (16:9)</PresentationFormat>
  <Paragraphs>337</Paragraphs>
  <Slides>29</Slides>
  <Notes>24</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163</cp:revision>
  <dcterms:modified xsi:type="dcterms:W3CDTF">2020-05-18T14:12:41Z</dcterms:modified>
</cp:coreProperties>
</file>